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542" r:id="rId2"/>
    <p:sldId id="803" r:id="rId3"/>
    <p:sldId id="796" r:id="rId4"/>
    <p:sldId id="812" r:id="rId5"/>
    <p:sldId id="820" r:id="rId6"/>
    <p:sldId id="822" r:id="rId7"/>
    <p:sldId id="830" r:id="rId8"/>
    <p:sldId id="852" r:id="rId9"/>
    <p:sldId id="880" r:id="rId10"/>
    <p:sldId id="851" r:id="rId11"/>
    <p:sldId id="876" r:id="rId12"/>
    <p:sldId id="842" r:id="rId13"/>
    <p:sldId id="843" r:id="rId14"/>
    <p:sldId id="875" r:id="rId15"/>
    <p:sldId id="845" r:id="rId16"/>
    <p:sldId id="847" r:id="rId17"/>
    <p:sldId id="848" r:id="rId18"/>
    <p:sldId id="829" r:id="rId19"/>
    <p:sldId id="850" r:id="rId20"/>
    <p:sldId id="849" r:id="rId21"/>
    <p:sldId id="853" r:id="rId22"/>
    <p:sldId id="864" r:id="rId23"/>
    <p:sldId id="854" r:id="rId24"/>
    <p:sldId id="856" r:id="rId25"/>
    <p:sldId id="865" r:id="rId26"/>
    <p:sldId id="871" r:id="rId27"/>
    <p:sldId id="861" r:id="rId28"/>
    <p:sldId id="862" r:id="rId29"/>
    <p:sldId id="863" r:id="rId30"/>
    <p:sldId id="869" r:id="rId31"/>
    <p:sldId id="879" r:id="rId32"/>
    <p:sldId id="866" r:id="rId33"/>
    <p:sldId id="858" r:id="rId34"/>
    <p:sldId id="859" r:id="rId35"/>
    <p:sldId id="868" r:id="rId36"/>
    <p:sldId id="872" r:id="rId37"/>
    <p:sldId id="877" r:id="rId38"/>
    <p:sldId id="878" r:id="rId39"/>
    <p:sldId id="874" r:id="rId40"/>
    <p:sldId id="867" r:id="rId41"/>
    <p:sldId id="73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DE9"/>
    <a:srgbClr val="CA265B"/>
    <a:srgbClr val="FB3D6C"/>
    <a:srgbClr val="202680"/>
    <a:srgbClr val="3C49F0"/>
    <a:srgbClr val="F2CCD5"/>
    <a:srgbClr val="DEF4FF"/>
    <a:srgbClr val="53BDFF"/>
    <a:srgbClr val="7B8BB3"/>
    <a:srgbClr val="D9C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0" autoAdjust="0"/>
    <p:restoredTop sz="97431" autoAdjust="0"/>
  </p:normalViewPr>
  <p:slideViewPr>
    <p:cSldViewPr snapToGrid="0" snapToObjects="1">
      <p:cViewPr varScale="1">
        <p:scale>
          <a:sx n="89" d="100"/>
          <a:sy n="89" d="100"/>
        </p:scale>
        <p:origin x="-18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C832E-D10C-4ECF-AADB-4DB008C3387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0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CC832E-D10C-4ECF-AADB-4DB008C338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0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1.emf"/><Relationship Id="rId5" Type="http://schemas.openxmlformats.org/officeDocument/2006/relationships/image" Target="../media/image1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1.emf"/><Relationship Id="rId5" Type="http://schemas.openxmlformats.org/officeDocument/2006/relationships/image" Target="../media/image1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24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 smtClean="0">
                <a:latin typeface="Gill Sans Light"/>
                <a:cs typeface="Gill Sans Light"/>
              </a:rPr>
              <a:t/>
            </a:r>
            <a:br>
              <a:rPr lang="en-US" sz="4500" b="1" dirty="0" smtClean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4800" i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800" i="1" dirty="0" smtClean="0">
                <a:latin typeface="Gill Sans Light"/>
                <a:cs typeface="Gill Sans Light"/>
              </a:rPr>
              <a:t>ECE 901</a:t>
            </a:r>
          </a:p>
          <a:p>
            <a:pPr algn="ctr"/>
            <a:endParaRPr lang="en-US" sz="4800" i="1" dirty="0">
              <a:latin typeface="Gill Sans Light"/>
              <a:cs typeface="Gill Sans Light"/>
            </a:endParaRPr>
          </a:p>
          <a:p>
            <a:pPr algn="ctr"/>
            <a:r>
              <a:rPr lang="en-US" sz="4800" i="1" dirty="0" smtClean="0">
                <a:latin typeface="Gill Sans Light"/>
                <a:cs typeface="Gill Sans Light"/>
              </a:rPr>
              <a:t>Epilogue</a:t>
            </a:r>
            <a:endParaRPr lang="en-US" sz="4800" i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496376"/>
            <a:ext cx="9144000" cy="2292082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Gill Sans Light"/>
                <a:cs typeface="Gill Sans Light"/>
              </a:rPr>
              <a:t>Large-scale Machine Learning</a:t>
            </a:r>
          </a:p>
          <a:p>
            <a:pPr algn="ctr"/>
            <a:r>
              <a:rPr lang="en-US" sz="6000" dirty="0">
                <a:latin typeface="Gill Sans Light"/>
                <a:cs typeface="Gill Sans Light"/>
              </a:rPr>
              <a:t>a</a:t>
            </a:r>
            <a:r>
              <a:rPr lang="en-US" sz="6000" dirty="0" smtClean="0">
                <a:latin typeface="Gill Sans Light"/>
                <a:cs typeface="Gill Sans Light"/>
              </a:rPr>
              <a:t>nd Optimization</a:t>
            </a:r>
            <a:endParaRPr lang="en-US" sz="6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covered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Part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endParaRPr lang="en-US" sz="32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ERM and Optimization </a:t>
            </a:r>
            <a:endParaRPr lang="en-US" sz="24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Convergence </a:t>
            </a: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properties of SGD and Variants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Generalization performance, Algorithmic Stability</a:t>
            </a:r>
            <a:endParaRPr lang="en-US" sz="24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Neural Nets</a:t>
            </a: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Part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endParaRPr lang="en-US" sz="3200" i="1" dirty="0" smtClean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  Multicore/Parallel Optimization</a:t>
            </a:r>
            <a:endParaRPr lang="en-US" sz="24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Serializable</a:t>
            </a: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 Machine </a:t>
            </a: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Learning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Distributed ML</a:t>
            </a:r>
            <a:endParaRPr lang="en-US" sz="24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 Stragglers in Distributed Computation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991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did not cover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0-th order optimization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Several 1-st order based algorithms: </a:t>
            </a:r>
            <a:b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Mirror Descent, Prox., ADMM, Accelerated GD, </a:t>
            </a:r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Nesterov’s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Optimal Method,</a:t>
            </a:r>
            <a:r>
              <a:rPr lang="mr-IN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Second order optimization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Semidefinite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/Linear Programming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Graph Problems in ML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Sketching/Low-dimensional 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embeddings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Model Selection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Feature Selection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Data Serving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Active Learning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Online Learning</a:t>
            </a: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25068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Recap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42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53984" y="2816771"/>
            <a:ext cx="3621980" cy="630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Stochastic Gradient</a:t>
            </a:r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11446" y="4010786"/>
            <a:ext cx="4078272" cy="630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Stochastic Coordinate</a:t>
            </a:r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3738" y="4537360"/>
            <a:ext cx="2360492" cy="630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Frank-Wolfe</a:t>
            </a:r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61020" y="5483773"/>
            <a:ext cx="3595462" cy="630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Variance Reduction</a:t>
            </a:r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28853" y="1252433"/>
            <a:ext cx="3339376" cy="630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Gradient Descent </a:t>
            </a:r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28948"/>
            <a:ext cx="9144000" cy="93675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Gradients at the core of Optimization</a:t>
            </a:r>
            <a:endParaRPr lang="en-US" sz="4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4482" y="5913412"/>
            <a:ext cx="3557384" cy="630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Projected Gradient</a:t>
            </a:r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95762" y="2995542"/>
            <a:ext cx="3353953" cy="1302410"/>
            <a:chOff x="6561373" y="2344337"/>
            <a:chExt cx="3353953" cy="1302410"/>
          </a:xfrm>
        </p:grpSpPr>
        <p:sp>
          <p:nvSpPr>
            <p:cNvPr id="6" name="Rectangle 5"/>
            <p:cNvSpPr/>
            <p:nvPr/>
          </p:nvSpPr>
          <p:spPr>
            <a:xfrm>
              <a:off x="6561373" y="2344337"/>
              <a:ext cx="3353953" cy="1302410"/>
            </a:xfrm>
            <a:prstGeom prst="rect">
              <a:avLst/>
            </a:prstGeom>
            <a:solidFill>
              <a:srgbClr val="53BD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625" y="2816771"/>
              <a:ext cx="3022600" cy="469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0409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6444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28948"/>
            <a:ext cx="9144000" cy="93675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Convergence Guarantees</a:t>
            </a:r>
            <a:endParaRPr lang="en-US" sz="4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gradient_desce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211" y="1188448"/>
            <a:ext cx="4361354" cy="43250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4333" y="5714322"/>
            <a:ext cx="2722019" cy="1077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TL;DR: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Structure Helps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87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vex-non-convex-9c8cb9320d4b0392c5f67004e8832e8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4"/>
          <a:stretch/>
        </p:blipFill>
        <p:spPr>
          <a:xfrm>
            <a:off x="0" y="1193809"/>
            <a:ext cx="9144000" cy="4520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27090" y="5714322"/>
            <a:ext cx="5756504" cy="1077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TL;DR: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 can solve any convex problem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28948"/>
            <a:ext cx="9144000" cy="93675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Convexity</a:t>
            </a:r>
            <a:endParaRPr lang="en-US" sz="5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891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vex-non-convex-9c8cb9320d4b0392c5f67004e8832e8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4"/>
          <a:stretch/>
        </p:blipFill>
        <p:spPr>
          <a:xfrm>
            <a:off x="0" y="1193809"/>
            <a:ext cx="9144000" cy="45205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921" y="5714322"/>
            <a:ext cx="7974859" cy="1077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TL;DR: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For general non-convex, only grad. </a:t>
            </a:r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convergence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8948"/>
            <a:ext cx="9144000" cy="93675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Non-Convexity</a:t>
            </a:r>
            <a:endParaRPr lang="en-US" sz="5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377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45228"/>
            <a:ext cx="9144000" cy="93675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Neural Nets</a:t>
            </a:r>
            <a:endParaRPr lang="en-US" sz="5400" dirty="0"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396" y="5714322"/>
            <a:ext cx="8445942" cy="1077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TL;DR: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Very expressive, very effective, very hard to analyze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2000px-Colored_neural_network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23" y="1261062"/>
            <a:ext cx="3334294" cy="40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61508"/>
            <a:ext cx="9144000" cy="93675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Algorithmic Stability</a:t>
            </a:r>
            <a:endParaRPr lang="en-US" sz="5400" dirty="0">
              <a:latin typeface="Gill Sans Light"/>
              <a:cs typeface="Gill Sans Light"/>
            </a:endParaRPr>
          </a:p>
        </p:txBody>
      </p:sp>
      <p:pic>
        <p:nvPicPr>
          <p:cNvPr id="2" name="Picture 1" descr="The-allure-of-transaprency-and-stability-2-e14351352611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14" y="1507719"/>
            <a:ext cx="5812434" cy="3843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0575" y="5714322"/>
            <a:ext cx="4509568" cy="1077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TL;DR: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Stability =&gt; Generalization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30981" y="1309372"/>
            <a:ext cx="2814799" cy="2341219"/>
            <a:chOff x="5503722" y="1239587"/>
            <a:chExt cx="2814799" cy="23412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3722" y="1655085"/>
              <a:ext cx="2814799" cy="192572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806141" y="1239587"/>
              <a:ext cx="2330292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100" b="1" dirty="0" smtClean="0">
                  <a:latin typeface="Gill Sans Light"/>
                  <a:cs typeface="Gill Sans Light"/>
                </a:rPr>
                <a:t>Multi-socket NUMA</a:t>
              </a:r>
              <a:endParaRPr lang="en-US" sz="2100" b="1" dirty="0">
                <a:latin typeface="Gill Sans Light"/>
                <a:cs typeface="Gill Sans Light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57" y="1309372"/>
            <a:ext cx="2904062" cy="28025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4436" y="4637104"/>
            <a:ext cx="6801862" cy="1077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TL;DR: 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 still don’t have a good understanding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61508"/>
            <a:ext cx="9144000" cy="93675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Parallel and Distributed ML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1079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5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61508"/>
            <a:ext cx="9144000" cy="93675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Course TL;DR</a:t>
            </a:r>
            <a:endParaRPr lang="en-US" sz="5400" dirty="0"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3380" y="2849021"/>
            <a:ext cx="7423978" cy="13234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Stochastic Gradient is almost always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almost the answer</a:t>
            </a:r>
            <a:endParaRPr lang="en-US" sz="4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617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382517"/>
            <a:ext cx="9144000" cy="2280510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Many Open Research Problems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36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382517"/>
            <a:ext cx="9144000" cy="2280510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Parallel ML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709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Problems: </a:t>
            </a:r>
            <a:b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Asynchronous Algorithms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031" y="1825464"/>
            <a:ext cx="5146153" cy="3520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784" t="29048" r="-610" b="53876"/>
          <a:stretch/>
        </p:blipFill>
        <p:spPr>
          <a:xfrm>
            <a:off x="6340393" y="2853076"/>
            <a:ext cx="2461225" cy="6012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480" y="1324499"/>
            <a:ext cx="9106520" cy="4878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Asynchronous </a:t>
            </a:r>
            <a:r>
              <a:rPr lang="en-US" sz="2100" dirty="0">
                <a:latin typeface="Gill Sans Light"/>
                <a:cs typeface="Gill Sans Light"/>
              </a:rPr>
              <a:t>a</a:t>
            </a:r>
            <a:r>
              <a:rPr lang="en-US" sz="2100" dirty="0" smtClean="0">
                <a:latin typeface="Gill Sans Light"/>
                <a:cs typeface="Gill Sans Light"/>
              </a:rPr>
              <a:t>lgorithms great for Shared Memory Systems</a:t>
            </a:r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Issues when scaling across nodes</a:t>
            </a: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Similar Issues for Distributed: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7480" y="4640785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How to provably scale on NUMA?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74943" y="5657813"/>
            <a:ext cx="4439190" cy="108988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What is the right ML Paradigm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Distributed?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67837" y="2606253"/>
            <a:ext cx="2549296" cy="1936950"/>
            <a:chOff x="-369332" y="2606253"/>
            <a:chExt cx="2549296" cy="1936950"/>
          </a:xfrm>
        </p:grpSpPr>
        <p:sp>
          <p:nvSpPr>
            <p:cNvPr id="7" name="Freeform 6"/>
            <p:cNvSpPr/>
            <p:nvPr/>
          </p:nvSpPr>
          <p:spPr>
            <a:xfrm>
              <a:off x="170606" y="3175097"/>
              <a:ext cx="1895621" cy="818376"/>
            </a:xfrm>
            <a:custGeom>
              <a:avLst/>
              <a:gdLst>
                <a:gd name="connsiteX0" fmla="*/ 0 w 1895621"/>
                <a:gd name="connsiteY0" fmla="*/ 818376 h 818376"/>
                <a:gd name="connsiteX1" fmla="*/ 805639 w 1895621"/>
                <a:gd name="connsiteY1" fmla="*/ 98102 h 818376"/>
                <a:gd name="connsiteX2" fmla="*/ 1364847 w 1895621"/>
                <a:gd name="connsiteY2" fmla="*/ 31761 h 818376"/>
                <a:gd name="connsiteX3" fmla="*/ 1895621 w 1895621"/>
                <a:gd name="connsiteY3" fmla="*/ 335034 h 81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5621" h="818376">
                  <a:moveTo>
                    <a:pt x="0" y="818376"/>
                  </a:moveTo>
                  <a:cubicBezTo>
                    <a:pt x="289082" y="523790"/>
                    <a:pt x="578165" y="229204"/>
                    <a:pt x="805639" y="98102"/>
                  </a:cubicBezTo>
                  <a:cubicBezTo>
                    <a:pt x="1033113" y="-33000"/>
                    <a:pt x="1183183" y="-7728"/>
                    <a:pt x="1364847" y="31761"/>
                  </a:cubicBezTo>
                  <a:cubicBezTo>
                    <a:pt x="1546511" y="71250"/>
                    <a:pt x="1807159" y="282909"/>
                    <a:pt x="1895621" y="3350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70606" y="2606253"/>
              <a:ext cx="0" cy="1563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70606" y="4170005"/>
              <a:ext cx="2009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 rot="16200000">
              <a:off x="-661513" y="3244334"/>
              <a:ext cx="9536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speedup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3041" y="4173871"/>
              <a:ext cx="1005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#threads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50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0000"/>
                </a:solidFill>
                <a:latin typeface="Gill Sans Light"/>
                <a:cs typeface="Gill Sans Light"/>
              </a:rPr>
              <a:t>Open Problems: </a:t>
            </a:r>
            <a:br>
              <a:rPr lang="en-US" sz="45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500" dirty="0">
                <a:solidFill>
                  <a:srgbClr val="000000"/>
                </a:solidFill>
                <a:latin typeface="Gill Sans Light"/>
                <a:cs typeface="Gill Sans Light"/>
              </a:rPr>
              <a:t>Asynchronous Algorithms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324499"/>
            <a:ext cx="9106520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Assumptions: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Holy grail:</a:t>
            </a:r>
            <a:r>
              <a:rPr lang="en-US" sz="2400" dirty="0" smtClean="0">
                <a:latin typeface="Gill Sans Light"/>
                <a:cs typeface="Gill Sans Light"/>
              </a:rPr>
              <a:t> 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81471" y="1324499"/>
            <a:ext cx="5593559" cy="44627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latin typeface="Gill Sans Light"/>
                <a:cs typeface="Gill Sans Light"/>
              </a:rPr>
              <a:t>Sparsity</a:t>
            </a:r>
            <a:r>
              <a:rPr lang="en-US" sz="2300" dirty="0" smtClean="0">
                <a:latin typeface="Gill Sans Light"/>
                <a:cs typeface="Gill Sans Light"/>
              </a:rPr>
              <a:t> + convexity =&gt; linear speedups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9808" y="2884945"/>
            <a:ext cx="7352223" cy="415498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Only soft </a:t>
            </a:r>
            <a:r>
              <a:rPr lang="en-US" sz="2100" dirty="0" err="1" smtClean="0">
                <a:latin typeface="Gill Sans Light"/>
                <a:cs typeface="Gill Sans Light"/>
              </a:rPr>
              <a:t>sparsity</a:t>
            </a:r>
            <a:r>
              <a:rPr lang="en-US" sz="2100" dirty="0" smtClean="0">
                <a:latin typeface="Gill Sans Light"/>
                <a:cs typeface="Gill Sans Light"/>
              </a:rPr>
              <a:t> </a:t>
            </a:r>
            <a:r>
              <a:rPr lang="en-US" sz="2100" dirty="0">
                <a:latin typeface="Gill Sans Light"/>
                <a:cs typeface="Gill Sans Light"/>
              </a:rPr>
              <a:t>needed = </a:t>
            </a:r>
            <a:r>
              <a:rPr lang="en-US" sz="2100" dirty="0" smtClean="0">
                <a:latin typeface="Gill Sans Light"/>
                <a:cs typeface="Gill Sans Light"/>
              </a:rPr>
              <a:t>uncorrelated </a:t>
            </a:r>
            <a:r>
              <a:rPr lang="en-US" sz="2100" dirty="0">
                <a:latin typeface="Gill Sans Light"/>
                <a:cs typeface="Gill Sans Light"/>
              </a:rPr>
              <a:t>sampled </a:t>
            </a:r>
            <a:r>
              <a:rPr lang="en-US" sz="2100" dirty="0" smtClean="0">
                <a:latin typeface="Gill Sans Light"/>
                <a:cs typeface="Gill Sans Light"/>
              </a:rPr>
              <a:t>gradients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66581"/>
            <a:ext cx="9156610" cy="830997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Maybe we should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featurize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dense ML  Problems, 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so that updates are </a:t>
            </a:r>
            <a:r>
              <a:rPr lang="en-US" sz="24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sparse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-470936" y="5301572"/>
            <a:ext cx="98325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" y="3934517"/>
            <a:ext cx="2790402" cy="1109482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Fundamental Trade-off </a:t>
            </a:r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Sparsity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vs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Learning?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7168" y="1971275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Hogwild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! On Dense Problems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81544" y="5865517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Hogwild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! On Non-convex Problems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412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5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382517"/>
            <a:ext cx="9144000" cy="2280510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Distributed ML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61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128790"/>
            <a:ext cx="9097362" cy="4524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3600" b="1" i="1" u="sng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How fast does </a:t>
            </a:r>
            <a:r>
              <a:rPr lang="en-US" sz="3600" dirty="0" smtClean="0">
                <a:latin typeface="Gill Sans Light"/>
                <a:cs typeface="Gill Sans Light"/>
              </a:rPr>
              <a:t>distributed-</a:t>
            </a:r>
            <a:r>
              <a:rPr lang="en-US" sz="3600" dirty="0" smtClean="0">
                <a:latin typeface="Gill Sans Light"/>
                <a:cs typeface="Gill Sans Light"/>
              </a:rPr>
              <a:t>SGD converge?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How can we measure speedups?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Comm. </a:t>
            </a:r>
            <a:r>
              <a:rPr lang="en-US" sz="3600" dirty="0">
                <a:latin typeface="Gill Sans Light"/>
                <a:cs typeface="Gill Sans Light"/>
              </a:rPr>
              <a:t>i</a:t>
            </a:r>
            <a:r>
              <a:rPr lang="en-US" sz="3600" dirty="0" smtClean="0">
                <a:latin typeface="Gill Sans Light"/>
                <a:cs typeface="Gill Sans Light"/>
              </a:rPr>
              <a:t>s expensive, how often do we average?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How do we choose the right model?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What happens with delayed nodes?</a:t>
            </a:r>
          </a:p>
          <a:p>
            <a:pPr marL="342900" indent="-342900">
              <a:buFont typeface="Arial"/>
              <a:buChar char="•"/>
            </a:pPr>
            <a:r>
              <a:rPr lang="en-US" sz="3600" dirty="0" smtClean="0">
                <a:latin typeface="Gill Sans Light"/>
                <a:cs typeface="Gill Sans Light"/>
              </a:rPr>
              <a:t>Does fault tolerance matter?</a:t>
            </a:r>
          </a:p>
          <a:p>
            <a:pPr marL="342900" indent="-342900">
              <a:buFont typeface="Arial"/>
              <a:buChar char="•"/>
            </a:pPr>
            <a:endParaRPr lang="en-US" sz="3600" dirty="0"/>
          </a:p>
        </p:txBody>
      </p:sp>
      <p:sp>
        <p:nvSpPr>
          <p:cNvPr id="4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Problems: Distributed ML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3885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67912" y="1287084"/>
            <a:ext cx="7056881" cy="1207831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Some models are better </a:t>
            </a: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from </a:t>
            </a: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 systems perspective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2706"/>
            <a:ext cx="4583206" cy="34023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07647" y="3153857"/>
            <a:ext cx="4493538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100" b="1" i="1" u="sng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latin typeface="Gill Sans Light"/>
                <a:cs typeface="Gill Sans Light"/>
              </a:rPr>
              <a:t>Does it fit in a single machine?</a:t>
            </a:r>
          </a:p>
          <a:p>
            <a:pPr marL="342900" indent="-342900">
              <a:buFont typeface="Arial"/>
              <a:buChar char="•"/>
            </a:pPr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latin typeface="Gill Sans Light"/>
                <a:cs typeface="Gill Sans Light"/>
              </a:rPr>
              <a:t>Is model architecture amenable </a:t>
            </a:r>
          </a:p>
          <a:p>
            <a:r>
              <a:rPr lang="en-US" sz="2100" dirty="0" smtClean="0">
                <a:latin typeface="Gill Sans Light"/>
                <a:cs typeface="Gill Sans Light"/>
              </a:rPr>
              <a:t>    to low communication?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latin typeface="Gill Sans Light"/>
                <a:cs typeface="Gill Sans Light"/>
              </a:rPr>
              <a:t>Some models easier to partition </a:t>
            </a:r>
          </a:p>
          <a:p>
            <a:pPr marL="342900" indent="-342900">
              <a:buFont typeface="Arial"/>
              <a:buChar char="•"/>
            </a:pPr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latin typeface="Gill Sans Light"/>
                <a:cs typeface="Gill Sans Light"/>
              </a:rPr>
              <a:t>Can we increase </a:t>
            </a:r>
            <a:r>
              <a:rPr lang="en-US" sz="2100" dirty="0" err="1" smtClean="0">
                <a:latin typeface="Gill Sans Light"/>
                <a:cs typeface="Gill Sans Light"/>
              </a:rPr>
              <a:t>sparsity</a:t>
            </a:r>
            <a:r>
              <a:rPr lang="en-US" sz="2100" dirty="0" smtClean="0">
                <a:latin typeface="Gill Sans Light"/>
                <a:cs typeface="Gill Sans Light"/>
              </a:rPr>
              <a:t> (less </a:t>
            </a:r>
            <a:r>
              <a:rPr lang="en-US" sz="2100" dirty="0" err="1" smtClean="0">
                <a:latin typeface="Gill Sans Light"/>
                <a:cs typeface="Gill Sans Light"/>
              </a:rPr>
              <a:t>comm</a:t>
            </a:r>
            <a:r>
              <a:rPr lang="en-US" sz="2100" dirty="0" smtClean="0">
                <a:latin typeface="Gill Sans Light"/>
                <a:cs typeface="Gill Sans Light"/>
              </a:rPr>
              <a:t>) </a:t>
            </a:r>
          </a:p>
          <a:p>
            <a:r>
              <a:rPr lang="en-US" sz="2100" dirty="0" smtClean="0">
                <a:latin typeface="Gill Sans Light"/>
                <a:cs typeface="Gill Sans Light"/>
              </a:rPr>
              <a:t>     without losing with accuracy?</a:t>
            </a:r>
          </a:p>
          <a:p>
            <a:pPr marL="342900" indent="-342900">
              <a:buFont typeface="Arial"/>
              <a:buChar char="•"/>
            </a:pPr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/>
          </a:p>
        </p:txBody>
      </p:sp>
      <p:sp>
        <p:nvSpPr>
          <p:cNvPr id="7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Problems: Distributed ML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488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67912" y="1272966"/>
            <a:ext cx="7056881" cy="1207831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Stong</a:t>
            </a:r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Scaling</a:t>
            </a:r>
            <a:endParaRPr lang="en-US" sz="4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061" y="3077883"/>
            <a:ext cx="6036198" cy="3895056"/>
          </a:xfrm>
          <a:prstGeom prst="rect">
            <a:avLst/>
          </a:prstGeom>
        </p:spPr>
      </p:pic>
      <p:sp>
        <p:nvSpPr>
          <p:cNvPr id="5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Problems: Distributed ML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266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1154430" y="1271488"/>
            <a:ext cx="2603612" cy="7376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  <a:cs typeface="Gill Sans Light"/>
              </a:rPr>
              <a:t>f=f</a:t>
            </a:r>
            <a:r>
              <a:rPr lang="en-US" sz="36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1</a:t>
            </a:r>
            <a:r>
              <a:rPr lang="en-US" sz="3600" dirty="0" smtClean="0">
                <a:solidFill>
                  <a:schemeClr val="tx1"/>
                </a:solidFill>
                <a:latin typeface="Gill Sans Light"/>
                <a:cs typeface="Gill Sans Light"/>
              </a:rPr>
              <a:t>+f</a:t>
            </a:r>
            <a:r>
              <a:rPr lang="en-US" sz="36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2</a:t>
            </a:r>
            <a:r>
              <a:rPr lang="en-US" sz="3600" dirty="0" smtClean="0">
                <a:solidFill>
                  <a:schemeClr val="tx1"/>
                </a:solidFill>
                <a:latin typeface="Gill Sans Light"/>
                <a:cs typeface="Gill Sans Light"/>
              </a:rPr>
              <a:t>+f</a:t>
            </a:r>
            <a:r>
              <a:rPr lang="en-US" sz="36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3</a:t>
            </a:r>
            <a:endParaRPr lang="en-US" sz="3600" baseline="-25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168456" y="2594107"/>
            <a:ext cx="640080" cy="6400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ill Sans Light"/>
                <a:cs typeface="Gill Sans Light"/>
              </a:rPr>
              <a:t>f</a:t>
            </a:r>
            <a:r>
              <a:rPr lang="en-US" sz="32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1</a:t>
            </a:r>
            <a:endParaRPr lang="en-US" sz="3200" baseline="-25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2136196" y="2594107"/>
            <a:ext cx="640080" cy="6400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f</a:t>
            </a:r>
            <a:r>
              <a:rPr lang="en-US" sz="32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2</a:t>
            </a:r>
            <a:endParaRPr lang="en-US" sz="3200" baseline="-25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3117962" y="2594107"/>
            <a:ext cx="640080" cy="6400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f</a:t>
            </a:r>
            <a:r>
              <a:rPr lang="en-US" sz="32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3</a:t>
            </a:r>
            <a:endParaRPr lang="en-US" sz="3200" baseline="-25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6" name="Straight Arrow Connector 5"/>
          <p:cNvCxnSpPr>
            <a:stCxn id="60" idx="2"/>
          </p:cNvCxnSpPr>
          <p:nvPr/>
        </p:nvCxnSpPr>
        <p:spPr>
          <a:xfrm flipH="1">
            <a:off x="1610416" y="2009154"/>
            <a:ext cx="845820" cy="5849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2"/>
          </p:cNvCxnSpPr>
          <p:nvPr/>
        </p:nvCxnSpPr>
        <p:spPr>
          <a:xfrm>
            <a:off x="2456236" y="2009154"/>
            <a:ext cx="843280" cy="5849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0" idx="2"/>
            <a:endCxn id="63" idx="0"/>
          </p:cNvCxnSpPr>
          <p:nvPr/>
        </p:nvCxnSpPr>
        <p:spPr>
          <a:xfrm>
            <a:off x="2456236" y="2009154"/>
            <a:ext cx="0" cy="5849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441611" y="944449"/>
            <a:ext cx="4175069" cy="3056030"/>
            <a:chOff x="4441611" y="944449"/>
            <a:chExt cx="4175069" cy="3056030"/>
          </a:xfrm>
        </p:grpSpPr>
        <p:grpSp>
          <p:nvGrpSpPr>
            <p:cNvPr id="5" name="Group 4"/>
            <p:cNvGrpSpPr/>
            <p:nvPr/>
          </p:nvGrpSpPr>
          <p:grpSpPr>
            <a:xfrm>
              <a:off x="4441611" y="944449"/>
              <a:ext cx="3661498" cy="3056030"/>
              <a:chOff x="4939035" y="3296664"/>
              <a:chExt cx="4109916" cy="3430297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9035" y="3296664"/>
                <a:ext cx="4109916" cy="3200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1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582927" y="4436931"/>
                <a:ext cx="972312" cy="252984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332475" y="6312398"/>
                <a:ext cx="2055156" cy="414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Gill Sans Light"/>
                    <a:cs typeface="Gill Sans Light"/>
                  </a:rPr>
                  <a:t>t: latency (second)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894435" y="1271488"/>
              <a:ext cx="272224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Gill Sans Light"/>
                  <a:cs typeface="Gill Sans Light"/>
                </a:rPr>
                <a:t>Measured on Amazon AWS</a:t>
              </a:r>
              <a:endParaRPr lang="en-US" dirty="0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488496" y="5262644"/>
            <a:ext cx="1811020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88496" y="4868257"/>
            <a:ext cx="1188555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88497" y="5657032"/>
            <a:ext cx="655253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265330" y="4546617"/>
            <a:ext cx="0" cy="1650555"/>
          </a:xfrm>
          <a:prstGeom prst="line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999644" y="4546619"/>
            <a:ext cx="2664899" cy="1462452"/>
            <a:chOff x="381000" y="4579350"/>
            <a:chExt cx="4263838" cy="1754942"/>
          </a:xfrm>
        </p:grpSpPr>
        <p:sp>
          <p:nvSpPr>
            <p:cNvPr id="43" name="TextBox 42"/>
            <p:cNvSpPr txBox="1"/>
            <p:nvPr/>
          </p:nvSpPr>
          <p:spPr>
            <a:xfrm>
              <a:off x="381000" y="4860149"/>
              <a:ext cx="657446" cy="527609"/>
            </a:xfrm>
            <a:prstGeom prst="rect">
              <a:avLst/>
            </a:prstGeom>
            <a:noFill/>
            <a:effectLst/>
          </p:spPr>
          <p:txBody>
            <a:bodyPr wrap="none" lIns="130622" tIns="65311" rIns="130622" bIns="65311" rtlCol="0">
              <a:spAutoFit/>
            </a:bodyPr>
            <a:lstStyle/>
            <a:p>
              <a:r>
                <a:rPr lang="en-US" sz="2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f</a:t>
              </a:r>
              <a:r>
                <a:rPr lang="en-US" sz="2000" baseline="-25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1</a:t>
              </a:r>
              <a:endParaRPr lang="en-US" sz="2000" baseline="-25000" dirty="0">
                <a:latin typeface="Gill Sans Light"/>
                <a:ea typeface="Microsoft JhengHei" panose="020B0604030504040204" pitchFamily="34" charset="-120"/>
                <a:cs typeface="Gill Sans Ligh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1000" y="5333415"/>
              <a:ext cx="657446" cy="527609"/>
            </a:xfrm>
            <a:prstGeom prst="rect">
              <a:avLst/>
            </a:prstGeom>
            <a:noFill/>
            <a:effectLst/>
          </p:spPr>
          <p:txBody>
            <a:bodyPr wrap="none" lIns="130622" tIns="65311" rIns="130622" bIns="65311" rtlCol="0">
              <a:spAutoFit/>
            </a:bodyPr>
            <a:lstStyle/>
            <a:p>
              <a:r>
                <a:rPr lang="en-US" sz="2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f</a:t>
              </a:r>
              <a:r>
                <a:rPr lang="en-US" sz="2000" baseline="-25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2</a:t>
              </a:r>
              <a:endParaRPr lang="en-US" sz="2000" dirty="0">
                <a:latin typeface="Gill Sans Light"/>
                <a:ea typeface="Microsoft JhengHei" panose="020B0604030504040204" pitchFamily="34" charset="-120"/>
                <a:cs typeface="Gill Sans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1000" y="5806683"/>
              <a:ext cx="657446" cy="527609"/>
            </a:xfrm>
            <a:prstGeom prst="rect">
              <a:avLst/>
            </a:prstGeom>
            <a:noFill/>
            <a:effectLst/>
          </p:spPr>
          <p:txBody>
            <a:bodyPr wrap="none" lIns="130622" tIns="65311" rIns="130622" bIns="65311" rtlCol="0">
              <a:spAutoFit/>
            </a:bodyPr>
            <a:lstStyle/>
            <a:p>
              <a:r>
                <a:rPr lang="en-US" sz="2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f</a:t>
              </a:r>
              <a:r>
                <a:rPr lang="en-US" sz="2000" baseline="-25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3</a:t>
              </a:r>
              <a:endParaRPr lang="en-US" sz="2000" dirty="0">
                <a:latin typeface="Gill Sans Light"/>
                <a:ea typeface="Microsoft JhengHei" panose="020B0604030504040204" pitchFamily="34" charset="-120"/>
                <a:cs typeface="Gill Sans Ligh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163164" y="4579350"/>
              <a:ext cx="3481674" cy="0"/>
            </a:xfrm>
            <a:prstGeom prst="straightConnector1">
              <a:avLst/>
            </a:prstGeom>
            <a:ln w="76200"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ounded Rectangle 26"/>
          <p:cNvSpPr/>
          <p:nvPr/>
        </p:nvSpPr>
        <p:spPr>
          <a:xfrm>
            <a:off x="3933426" y="4326161"/>
            <a:ext cx="5070148" cy="2358181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to mitigate 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Straggler Nodes?</a:t>
            </a:r>
            <a:endParaRPr lang="en-US" sz="4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8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Problems: Distributed ML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5558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8049" y="4982561"/>
            <a:ext cx="8379415" cy="16800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Google’s deep nets can take </a:t>
            </a:r>
            <a:r>
              <a:rPr lang="en-US" sz="3400" dirty="0">
                <a:latin typeface="Gill Sans Light"/>
                <a:cs typeface="Gill Sans Light"/>
              </a:rPr>
              <a:t>1</a:t>
            </a:r>
            <a:r>
              <a:rPr lang="en-US" sz="3400" dirty="0" smtClean="0">
                <a:latin typeface="Gill Sans Light"/>
                <a:cs typeface="Gill Sans Light"/>
              </a:rPr>
              <a:t>00s </a:t>
            </a:r>
            <a:r>
              <a:rPr lang="en-US" sz="3400" dirty="0" err="1" smtClean="0">
                <a:latin typeface="Gill Sans Light"/>
                <a:cs typeface="Gill Sans Light"/>
              </a:rPr>
              <a:t>hrs</a:t>
            </a:r>
            <a:r>
              <a:rPr lang="en-US" sz="3400" dirty="0" smtClean="0">
                <a:latin typeface="Gill Sans Light"/>
                <a:cs typeface="Gill Sans Light"/>
              </a:rPr>
              <a:t> to train</a:t>
            </a:r>
          </a:p>
          <a:p>
            <a:pPr algn="ctr"/>
            <a:r>
              <a:rPr lang="en-US" sz="2100" b="1" i="1" dirty="0" smtClean="0">
                <a:latin typeface="Gill Sans Light"/>
                <a:cs typeface="Gill Sans Light"/>
              </a:rPr>
              <a:t>[Dean et al., 2012]</a:t>
            </a:r>
          </a:p>
        </p:txBody>
      </p:sp>
    </p:spTree>
    <p:extLst>
      <p:ext uri="{BB962C8B-B14F-4D97-AF65-F5344CB8AC3E}">
        <p14:creationId xmlns:p14="http://schemas.microsoft.com/office/powerpoint/2010/main" val="26996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1154430" y="1271488"/>
            <a:ext cx="2603612" cy="73766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  <a:cs typeface="Gill Sans Light"/>
              </a:rPr>
              <a:t>f=f</a:t>
            </a:r>
            <a:r>
              <a:rPr lang="en-US" sz="36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1</a:t>
            </a:r>
            <a:r>
              <a:rPr lang="en-US" sz="3600" dirty="0" smtClean="0">
                <a:solidFill>
                  <a:schemeClr val="tx1"/>
                </a:solidFill>
                <a:latin typeface="Gill Sans Light"/>
                <a:cs typeface="Gill Sans Light"/>
              </a:rPr>
              <a:t>+f</a:t>
            </a:r>
            <a:r>
              <a:rPr lang="en-US" sz="36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2</a:t>
            </a:r>
            <a:r>
              <a:rPr lang="en-US" sz="3600" dirty="0" smtClean="0">
                <a:solidFill>
                  <a:schemeClr val="tx1"/>
                </a:solidFill>
                <a:latin typeface="Gill Sans Light"/>
                <a:cs typeface="Gill Sans Light"/>
              </a:rPr>
              <a:t>+f</a:t>
            </a:r>
            <a:r>
              <a:rPr lang="en-US" sz="36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3</a:t>
            </a:r>
            <a:endParaRPr lang="en-US" sz="3600" baseline="-25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1168456" y="2594107"/>
            <a:ext cx="640080" cy="6400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ill Sans Light"/>
                <a:cs typeface="Gill Sans Light"/>
              </a:rPr>
              <a:t>f</a:t>
            </a:r>
            <a:r>
              <a:rPr lang="en-US" sz="32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1</a:t>
            </a:r>
            <a:endParaRPr lang="en-US" sz="3200" baseline="-25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2136196" y="2594107"/>
            <a:ext cx="640080" cy="6400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f</a:t>
            </a:r>
            <a:r>
              <a:rPr lang="en-US" sz="32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2</a:t>
            </a:r>
            <a:endParaRPr lang="en-US" sz="3200" baseline="-25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3117962" y="2594107"/>
            <a:ext cx="640080" cy="64008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f</a:t>
            </a:r>
            <a:r>
              <a:rPr lang="en-US" sz="3200" baseline="-25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3</a:t>
            </a:r>
            <a:endParaRPr lang="en-US" sz="3200" baseline="-25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6" name="Straight Arrow Connector 5"/>
          <p:cNvCxnSpPr>
            <a:stCxn id="60" idx="2"/>
          </p:cNvCxnSpPr>
          <p:nvPr/>
        </p:nvCxnSpPr>
        <p:spPr>
          <a:xfrm flipH="1">
            <a:off x="1610416" y="2009154"/>
            <a:ext cx="845820" cy="5849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2"/>
          </p:cNvCxnSpPr>
          <p:nvPr/>
        </p:nvCxnSpPr>
        <p:spPr>
          <a:xfrm>
            <a:off x="2456236" y="2009154"/>
            <a:ext cx="843280" cy="5849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0" idx="2"/>
            <a:endCxn id="63" idx="0"/>
          </p:cNvCxnSpPr>
          <p:nvPr/>
        </p:nvCxnSpPr>
        <p:spPr>
          <a:xfrm>
            <a:off x="2456236" y="2009154"/>
            <a:ext cx="0" cy="58495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441611" y="944449"/>
            <a:ext cx="4175069" cy="3056030"/>
            <a:chOff x="4441611" y="944449"/>
            <a:chExt cx="4175069" cy="3056030"/>
          </a:xfrm>
        </p:grpSpPr>
        <p:grpSp>
          <p:nvGrpSpPr>
            <p:cNvPr id="5" name="Group 4"/>
            <p:cNvGrpSpPr/>
            <p:nvPr/>
          </p:nvGrpSpPr>
          <p:grpSpPr>
            <a:xfrm>
              <a:off x="4441611" y="944449"/>
              <a:ext cx="3661498" cy="3056030"/>
              <a:chOff x="4939035" y="3296664"/>
              <a:chExt cx="4109916" cy="3430297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9035" y="3296664"/>
                <a:ext cx="4109916" cy="3200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14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582927" y="4436931"/>
                <a:ext cx="972312" cy="252984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6332475" y="6312398"/>
                <a:ext cx="2055156" cy="414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Gill Sans Light"/>
                    <a:cs typeface="Gill Sans Light"/>
                  </a:rPr>
                  <a:t>t: latency (second)</a:t>
                </a:r>
                <a:endParaRPr lang="en-US" dirty="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5894435" y="1271488"/>
              <a:ext cx="2722245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Gill Sans Light"/>
                  <a:cs typeface="Gill Sans Light"/>
                </a:rPr>
                <a:t>Measured on Amazon AWS</a:t>
              </a:r>
              <a:endParaRPr lang="en-US" dirty="0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1488496" y="5262644"/>
            <a:ext cx="1811020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88496" y="4868257"/>
            <a:ext cx="1188555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88497" y="5657032"/>
            <a:ext cx="655253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265330" y="4546617"/>
            <a:ext cx="0" cy="1650555"/>
          </a:xfrm>
          <a:prstGeom prst="line">
            <a:avLst/>
          </a:prstGeom>
          <a:ln w="57150" cmpd="sng">
            <a:solidFill>
              <a:schemeClr val="tx1">
                <a:lumMod val="65000"/>
                <a:lumOff val="3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999644" y="4546619"/>
            <a:ext cx="2664899" cy="1462452"/>
            <a:chOff x="381000" y="4579350"/>
            <a:chExt cx="4263838" cy="1754942"/>
          </a:xfrm>
        </p:grpSpPr>
        <p:sp>
          <p:nvSpPr>
            <p:cNvPr id="43" name="TextBox 42"/>
            <p:cNvSpPr txBox="1"/>
            <p:nvPr/>
          </p:nvSpPr>
          <p:spPr>
            <a:xfrm>
              <a:off x="381000" y="4860149"/>
              <a:ext cx="657446" cy="527609"/>
            </a:xfrm>
            <a:prstGeom prst="rect">
              <a:avLst/>
            </a:prstGeom>
            <a:noFill/>
            <a:effectLst/>
          </p:spPr>
          <p:txBody>
            <a:bodyPr wrap="none" lIns="130622" tIns="65311" rIns="130622" bIns="65311" rtlCol="0">
              <a:spAutoFit/>
            </a:bodyPr>
            <a:lstStyle/>
            <a:p>
              <a:r>
                <a:rPr lang="en-US" sz="2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f</a:t>
              </a:r>
              <a:r>
                <a:rPr lang="en-US" sz="2000" baseline="-25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1</a:t>
              </a:r>
              <a:endParaRPr lang="en-US" sz="2000" baseline="-25000" dirty="0">
                <a:latin typeface="Gill Sans Light"/>
                <a:ea typeface="Microsoft JhengHei" panose="020B0604030504040204" pitchFamily="34" charset="-120"/>
                <a:cs typeface="Gill Sans Ligh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1000" y="5333415"/>
              <a:ext cx="657446" cy="527609"/>
            </a:xfrm>
            <a:prstGeom prst="rect">
              <a:avLst/>
            </a:prstGeom>
            <a:noFill/>
            <a:effectLst/>
          </p:spPr>
          <p:txBody>
            <a:bodyPr wrap="none" lIns="130622" tIns="65311" rIns="130622" bIns="65311" rtlCol="0">
              <a:spAutoFit/>
            </a:bodyPr>
            <a:lstStyle/>
            <a:p>
              <a:r>
                <a:rPr lang="en-US" sz="2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f</a:t>
              </a:r>
              <a:r>
                <a:rPr lang="en-US" sz="2000" baseline="-25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2</a:t>
              </a:r>
              <a:endParaRPr lang="en-US" sz="2000" dirty="0">
                <a:latin typeface="Gill Sans Light"/>
                <a:ea typeface="Microsoft JhengHei" panose="020B0604030504040204" pitchFamily="34" charset="-120"/>
                <a:cs typeface="Gill Sans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1000" y="5806683"/>
              <a:ext cx="657446" cy="527609"/>
            </a:xfrm>
            <a:prstGeom prst="rect">
              <a:avLst/>
            </a:prstGeom>
            <a:noFill/>
            <a:effectLst/>
          </p:spPr>
          <p:txBody>
            <a:bodyPr wrap="none" lIns="130622" tIns="65311" rIns="130622" bIns="65311" rtlCol="0">
              <a:spAutoFit/>
            </a:bodyPr>
            <a:lstStyle/>
            <a:p>
              <a:r>
                <a:rPr lang="en-US" sz="2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f</a:t>
              </a:r>
              <a:r>
                <a:rPr lang="en-US" sz="2000" baseline="-25000" dirty="0" smtClean="0">
                  <a:latin typeface="Gill Sans Light"/>
                  <a:ea typeface="Microsoft JhengHei" panose="020B0604030504040204" pitchFamily="34" charset="-120"/>
                  <a:cs typeface="Gill Sans Light"/>
                </a:rPr>
                <a:t>3</a:t>
              </a:r>
              <a:endParaRPr lang="en-US" sz="2000" dirty="0">
                <a:latin typeface="Gill Sans Light"/>
                <a:ea typeface="Microsoft JhengHei" panose="020B0604030504040204" pitchFamily="34" charset="-120"/>
                <a:cs typeface="Gill Sans Ligh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1163164" y="4579350"/>
              <a:ext cx="3481674" cy="0"/>
            </a:xfrm>
            <a:prstGeom prst="straightConnector1">
              <a:avLst/>
            </a:prstGeom>
            <a:ln w="76200"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ounded Rectangle 26"/>
          <p:cNvSpPr/>
          <p:nvPr/>
        </p:nvSpPr>
        <p:spPr>
          <a:xfrm>
            <a:off x="3933426" y="4326161"/>
            <a:ext cx="5070148" cy="2358181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to design algorithms robust to delays?</a:t>
            </a:r>
            <a:endParaRPr lang="en-US" sz="4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8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Problems: Distributed ML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57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5144" y="839636"/>
            <a:ext cx="8998856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Coded computation with low decoding </a:t>
            </a:r>
            <a:r>
              <a:rPr lang="en-US" sz="2400" dirty="0" smtClean="0">
                <a:latin typeface="Gill Sans Light"/>
                <a:cs typeface="Gill Sans Light"/>
              </a:rPr>
              <a:t>complexity</a:t>
            </a:r>
            <a:endParaRPr lang="en-US" sz="2400" dirty="0">
              <a:latin typeface="Gill Sans Light"/>
              <a:cs typeface="Gill Sans Light"/>
            </a:endParaRP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latin typeface="Gill Sans Light"/>
                <a:cs typeface="Gill Sans Light"/>
              </a:rPr>
              <a:t>Nonlinear / </a:t>
            </a:r>
            <a:r>
              <a:rPr lang="en-US" sz="2400" dirty="0" err="1" smtClean="0">
                <a:latin typeface="Gill Sans Light"/>
                <a:cs typeface="Gill Sans Light"/>
              </a:rPr>
              <a:t>nonconvex</a:t>
            </a:r>
            <a:r>
              <a:rPr lang="en-US" sz="2400" dirty="0" smtClean="0">
                <a:latin typeface="Gill Sans Light"/>
                <a:cs typeface="Gill Sans Light"/>
              </a:rPr>
              <a:t> functions</a:t>
            </a:r>
          </a:p>
          <a:p>
            <a:pPr marL="1257300" lvl="2" indent="-342900">
              <a:lnSpc>
                <a:spcPct val="120000"/>
              </a:lnSpc>
              <a:buFont typeface="Arial"/>
              <a:buChar char="•"/>
            </a:pPr>
            <a:endParaRPr lang="en-US" sz="2400" dirty="0">
              <a:latin typeface="Gill Sans Light"/>
              <a:cs typeface="Gill Sans Light"/>
            </a:endParaRPr>
          </a:p>
          <a:p>
            <a:pPr marL="1257300" lvl="2" indent="-342900">
              <a:lnSpc>
                <a:spcPct val="120000"/>
              </a:lnSpc>
              <a:buFont typeface="Arial"/>
              <a:buChar char="•"/>
            </a:pPr>
            <a:endParaRPr lang="en-US" sz="2400" dirty="0" smtClean="0">
              <a:latin typeface="Gill Sans Light"/>
              <a:cs typeface="Gill Sans Light"/>
            </a:endParaRPr>
          </a:p>
          <a:p>
            <a:pPr marL="1257300" lvl="2" indent="-342900">
              <a:lnSpc>
                <a:spcPct val="120000"/>
              </a:lnSpc>
              <a:buFont typeface="Arial"/>
              <a:buChar char="•"/>
            </a:pPr>
            <a:endParaRPr lang="en-US" sz="2400" dirty="0">
              <a:latin typeface="Gill Sans Light"/>
              <a:cs typeface="Gill Sans Light"/>
            </a:endParaRPr>
          </a:p>
          <a:p>
            <a:pPr marL="1257300" lvl="2" indent="-342900">
              <a:lnSpc>
                <a:spcPct val="120000"/>
              </a:lnSpc>
              <a:buFont typeface="Arial"/>
              <a:buChar char="•"/>
            </a:pPr>
            <a:endParaRPr lang="en-US" sz="2400" dirty="0" smtClean="0">
              <a:latin typeface="Gill Sans Light"/>
              <a:cs typeface="Gill Sans Light"/>
            </a:endParaRPr>
          </a:p>
          <a:p>
            <a:pPr marL="1257300" lvl="2" indent="-342900">
              <a:lnSpc>
                <a:spcPct val="120000"/>
              </a:lnSpc>
              <a:buFont typeface="Arial"/>
              <a:buChar char="•"/>
            </a:pPr>
            <a:endParaRPr lang="en-US" sz="2400" dirty="0" smtClean="0">
              <a:latin typeface="Gill Sans Light"/>
              <a:cs typeface="Gill Sans Light"/>
            </a:endParaRPr>
          </a:p>
          <a:p>
            <a:pPr lvl="1">
              <a:lnSpc>
                <a:spcPct val="120000"/>
              </a:lnSpc>
            </a:pPr>
            <a:endParaRPr lang="en-US" sz="2400" dirty="0" smtClean="0">
              <a:latin typeface="Gill Sans Light"/>
              <a:cs typeface="Gill Sans Light"/>
            </a:endParaRPr>
          </a:p>
          <a:p>
            <a:pPr marL="1257300" lvl="2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latin typeface="Gill Sans Light"/>
                <a:cs typeface="Gill Sans Light"/>
              </a:rPr>
              <a:t>Expander Codes to the Rescue?</a:t>
            </a:r>
          </a:p>
          <a:p>
            <a:pPr>
              <a:lnSpc>
                <a:spcPct val="120000"/>
              </a:lnSpc>
            </a:pPr>
            <a:endParaRPr lang="en-US" sz="2400" dirty="0" smtClean="0">
              <a:latin typeface="Gill Sans Light"/>
              <a:cs typeface="Gill Sans Light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Gill Sans Light"/>
                <a:cs typeface="Gill Sans Light"/>
              </a:rPr>
              <a:t>Most times “</a:t>
            </a:r>
            <a:r>
              <a:rPr lang="en-US" sz="2400" dirty="0" err="1" smtClean="0">
                <a:latin typeface="Gill Sans Light"/>
                <a:cs typeface="Gill Sans Light"/>
              </a:rPr>
              <a:t>lossy</a:t>
            </a:r>
            <a:r>
              <a:rPr lang="en-US" sz="2400" dirty="0" smtClean="0">
                <a:latin typeface="Gill Sans Light"/>
                <a:cs typeface="Gill Sans Light"/>
              </a:rPr>
              <a:t>” learning is fine, maybe “terminate” slow nodes?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endParaRPr lang="en-US" sz="2400" dirty="0" smtClean="0">
              <a:latin typeface="Gill Sans Light"/>
              <a:cs typeface="Gill Sans Light"/>
            </a:endParaRPr>
          </a:p>
          <a:p>
            <a:pPr lvl="1">
              <a:lnSpc>
                <a:spcPct val="120000"/>
              </a:lnSpc>
            </a:pPr>
            <a:endParaRPr lang="en-US" sz="2400" dirty="0">
              <a:latin typeface="Gill Sans Light"/>
              <a:cs typeface="Gill Sans Light"/>
            </a:endParaRPr>
          </a:p>
          <a:p>
            <a:pPr lvl="1">
              <a:lnSpc>
                <a:spcPct val="120000"/>
              </a:lnSpc>
            </a:pPr>
            <a:endParaRPr lang="en-US" sz="2400" dirty="0" smtClean="0">
              <a:latin typeface="Gill Sans Light"/>
              <a:cs typeface="Gill Sans Light"/>
            </a:endParaRPr>
          </a:p>
          <a:p>
            <a:pPr lvl="1">
              <a:lnSpc>
                <a:spcPct val="120000"/>
              </a:lnSpc>
            </a:pPr>
            <a:endParaRPr lang="en-US" sz="2400" dirty="0" smtClean="0">
              <a:latin typeface="Gill Sans Light"/>
              <a:cs typeface="Gill Sans Light"/>
            </a:endParaRP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endParaRPr lang="en-US" sz="2400" dirty="0" smtClean="0">
              <a:latin typeface="Gill Sans Light"/>
              <a:cs typeface="Gill Sans Ligh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001730" y="2265424"/>
            <a:ext cx="6334308" cy="1821411"/>
            <a:chOff x="2001730" y="2924944"/>
            <a:chExt cx="6334308" cy="1821411"/>
          </a:xfrm>
        </p:grpSpPr>
        <p:sp>
          <p:nvSpPr>
            <p:cNvPr id="4" name="Rounded Rectangle 3"/>
            <p:cNvSpPr/>
            <p:nvPr/>
          </p:nvSpPr>
          <p:spPr>
            <a:xfrm>
              <a:off x="3270194" y="2924944"/>
              <a:ext cx="2603612" cy="59637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f=f</a:t>
              </a:r>
              <a:r>
                <a:rPr lang="en-US" sz="3200" baseline="-25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1</a:t>
              </a:r>
              <a:r>
                <a:rPr lang="en-US" sz="32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+f</a:t>
              </a:r>
              <a:r>
                <a:rPr lang="en-US" sz="3200" baseline="-25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2</a:t>
              </a:r>
              <a:r>
                <a:rPr lang="en-US" sz="32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+f</a:t>
              </a:r>
              <a:r>
                <a:rPr lang="en-US" sz="3200" baseline="-25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3</a:t>
              </a:r>
              <a:r>
                <a:rPr lang="en-US" sz="32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+f</a:t>
              </a:r>
              <a:r>
                <a:rPr lang="en-US" sz="3200" baseline="-25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2001730" y="4106275"/>
              <a:ext cx="640080" cy="6400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f</a:t>
              </a:r>
              <a:r>
                <a:rPr lang="en-US" sz="3200" baseline="-25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1</a:t>
              </a:r>
              <a:endParaRPr lang="en-US" sz="3200" baseline="-250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763730" y="4106275"/>
              <a:ext cx="640080" cy="6400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f</a:t>
              </a:r>
              <a:r>
                <a:rPr lang="en-US" sz="3200" baseline="-25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2</a:t>
              </a:r>
              <a:endParaRPr lang="en-US" sz="3200" baseline="-250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542566" y="4106275"/>
              <a:ext cx="640080" cy="6400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f</a:t>
              </a:r>
              <a:r>
                <a:rPr lang="en-US" sz="3200" baseline="-25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3</a:t>
              </a:r>
              <a:endParaRPr lang="en-US" sz="3200" baseline="-250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8" name="Straight Arrow Connector 7"/>
            <p:cNvCxnSpPr>
              <a:stCxn id="4" idx="2"/>
            </p:cNvCxnSpPr>
            <p:nvPr/>
          </p:nvCxnSpPr>
          <p:spPr>
            <a:xfrm flipH="1">
              <a:off x="3827885" y="3521322"/>
              <a:ext cx="744115" cy="5849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4" idx="2"/>
              <a:endCxn id="14" idx="0"/>
            </p:cNvCxnSpPr>
            <p:nvPr/>
          </p:nvCxnSpPr>
          <p:spPr>
            <a:xfrm>
              <a:off x="4572000" y="3521322"/>
              <a:ext cx="2159782" cy="5849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4" idx="2"/>
              <a:endCxn id="6" idx="0"/>
            </p:cNvCxnSpPr>
            <p:nvPr/>
          </p:nvCxnSpPr>
          <p:spPr>
            <a:xfrm flipH="1">
              <a:off x="3083770" y="3521322"/>
              <a:ext cx="1488230" cy="5849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4335046" y="4106275"/>
              <a:ext cx="640080" cy="6400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f</a:t>
              </a:r>
              <a:r>
                <a:rPr lang="en-US" sz="3200" baseline="-250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4</a:t>
              </a:r>
              <a:endParaRPr lang="en-US" sz="3200" baseline="-250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127525" y="4106275"/>
              <a:ext cx="3208513" cy="6400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f</a:t>
              </a:r>
              <a:r>
                <a:rPr lang="en-US" sz="3200" baseline="-250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1</a:t>
              </a:r>
              <a:r>
                <a:rPr lang="en-US" sz="32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+f</a:t>
              </a:r>
              <a:r>
                <a:rPr lang="en-US" sz="3200" baseline="-250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2</a:t>
              </a:r>
              <a:r>
                <a:rPr lang="en-US" sz="32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+f</a:t>
              </a:r>
              <a:r>
                <a:rPr lang="en-US" sz="3200" baseline="-250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3</a:t>
              </a:r>
              <a:r>
                <a:rPr lang="en-US" sz="32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+f</a:t>
              </a:r>
              <a:r>
                <a:rPr lang="en-US" sz="3200" baseline="-250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4</a:t>
              </a:r>
            </a:p>
          </p:txBody>
        </p:sp>
        <p:cxnSp>
          <p:nvCxnSpPr>
            <p:cNvPr id="17" name="Straight Arrow Connector 16"/>
            <p:cNvCxnSpPr>
              <a:endCxn id="13" idx="0"/>
            </p:cNvCxnSpPr>
            <p:nvPr/>
          </p:nvCxnSpPr>
          <p:spPr>
            <a:xfrm>
              <a:off x="4572000" y="3521322"/>
              <a:ext cx="83086" cy="5849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5" idx="0"/>
            </p:cNvCxnSpPr>
            <p:nvPr/>
          </p:nvCxnSpPr>
          <p:spPr>
            <a:xfrm flipH="1">
              <a:off x="2321770" y="3521322"/>
              <a:ext cx="2250230" cy="5849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Problems: Distributed ML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2072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382517"/>
            <a:ext cx="9144000" cy="2280510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Learning Theory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61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Problems: Stability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2" y="1115145"/>
            <a:ext cx="8682278" cy="1782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67" y="3060495"/>
            <a:ext cx="8932333" cy="905304"/>
          </a:xfrm>
          <a:prstGeom prst="rect">
            <a:avLst/>
          </a:prstGeom>
          <a:ln w="76200" cmpd="sng"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772028" y="4162025"/>
            <a:ext cx="7743105" cy="44627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Can we test Stability of algorithms in </a:t>
            </a:r>
            <a:r>
              <a:rPr lang="en-US" sz="2300" dirty="0" err="1" smtClean="0">
                <a:latin typeface="Gill Sans Light"/>
                <a:cs typeface="Gill Sans Light"/>
              </a:rPr>
              <a:t>sublinear</a:t>
            </a:r>
            <a:r>
              <a:rPr lang="en-US" sz="2300" dirty="0" smtClean="0">
                <a:latin typeface="Gill Sans Light"/>
                <a:cs typeface="Gill Sans Light"/>
              </a:rPr>
              <a:t> time?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09172" y="4902536"/>
            <a:ext cx="668727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Classes of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Noncovnex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problems that SGD is stable?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2028" y="5797290"/>
            <a:ext cx="7743105" cy="44627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What Neural Net architectures lead to Stable Models?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116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Problems: Stability/Robustness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24307" y="1349784"/>
            <a:ext cx="6619693" cy="70788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Well trained models, with good error, exhibit low robustness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prediction</a:t>
            </a:r>
            <a:r>
              <a:rPr lang="en-US" sz="2000" dirty="0" smtClean="0">
                <a:latin typeface="Gill Sans Light"/>
                <a:cs typeface="Gill Sans Light"/>
              </a:rPr>
              <a:t>(model, </a:t>
            </a:r>
            <a:r>
              <a:rPr lang="en-US" sz="2000" dirty="0">
                <a:latin typeface="Gill Sans Light"/>
                <a:cs typeface="Gill Sans Light"/>
              </a:rPr>
              <a:t>data) </a:t>
            </a:r>
            <a:r>
              <a:rPr lang="en-US" sz="2000" dirty="0" smtClean="0">
                <a:latin typeface="Gill Sans Light"/>
                <a:cs typeface="Gill Sans Light"/>
              </a:rPr>
              <a:t>≠ </a:t>
            </a:r>
            <a:r>
              <a:rPr lang="en-US" sz="2000" dirty="0">
                <a:latin typeface="Gill Sans Light"/>
                <a:cs typeface="Gill Sans Light"/>
              </a:rPr>
              <a:t>prediction(model, </a:t>
            </a:r>
            <a:r>
              <a:rPr lang="en-US" sz="2000" dirty="0" err="1" smtClean="0">
                <a:latin typeface="Gill Sans Light"/>
                <a:cs typeface="Gill Sans Light"/>
              </a:rPr>
              <a:t>data+noise</a:t>
            </a:r>
            <a:r>
              <a:rPr lang="en-US" sz="2000" dirty="0" smtClean="0">
                <a:latin typeface="Gill Sans Light"/>
                <a:cs typeface="Gill Sans Light"/>
              </a:rPr>
              <a:t>)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472275" y="2738119"/>
            <a:ext cx="5303360" cy="1169109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Theory question: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How robust are models trained by SGD?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1400"/>
            <a:ext cx="3810000" cy="4762500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3472275" y="4372010"/>
            <a:ext cx="5303360" cy="1169109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Theory question: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If we add noise to training, does it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robustify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the model?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09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What is the right SW platform?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229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maxresdefaul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4321" y="760197"/>
            <a:ext cx="5388116" cy="303081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0" y="0"/>
            <a:ext cx="9144000" cy="760197"/>
          </a:xfrm>
          <a:prstGeom prst="rect">
            <a:avLst/>
          </a:prstGeom>
          <a:solidFill>
            <a:srgbClr val="0E173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Machine Learning On Different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Frameworks</a:t>
            </a: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7" name="Picture 16" descr="main-qimg-e6eaf48cdbb830313929ed5f07fe88c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20" y="1735357"/>
            <a:ext cx="2794160" cy="1458552"/>
          </a:xfrm>
          <a:prstGeom prst="rect">
            <a:avLst/>
          </a:prstGeom>
        </p:spPr>
      </p:pic>
      <p:pic>
        <p:nvPicPr>
          <p:cNvPr id="20" name="Picture 19" descr="mxn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2" y="4199808"/>
            <a:ext cx="4526907" cy="1550344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22" name="Picture 21" descr="caff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33" y="1250628"/>
            <a:ext cx="1766558" cy="1203684"/>
          </a:xfrm>
          <a:prstGeom prst="rect">
            <a:avLst/>
          </a:prstGeom>
        </p:spPr>
      </p:pic>
      <p:pic>
        <p:nvPicPr>
          <p:cNvPr id="25" name="Picture 24" descr="36563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58" y="2429387"/>
            <a:ext cx="3540842" cy="3540842"/>
          </a:xfrm>
          <a:prstGeom prst="rect">
            <a:avLst/>
          </a:prstGeom>
        </p:spPr>
      </p:pic>
      <p:pic>
        <p:nvPicPr>
          <p:cNvPr id="26" name="Picture 25" descr="theano_logo_allblue_179x115-179x11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78" y="5453840"/>
            <a:ext cx="2185606" cy="14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54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What is the right HW platform?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8760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2251478" y="1772295"/>
            <a:ext cx="5251498" cy="4368186"/>
            <a:chOff x="0" y="1130276"/>
            <a:chExt cx="5251498" cy="4368186"/>
          </a:xfrm>
        </p:grpSpPr>
        <p:sp>
          <p:nvSpPr>
            <p:cNvPr id="31" name="Rectangle 30"/>
            <p:cNvSpPr/>
            <p:nvPr/>
          </p:nvSpPr>
          <p:spPr>
            <a:xfrm>
              <a:off x="0" y="1130276"/>
              <a:ext cx="5251498" cy="4368186"/>
            </a:xfrm>
            <a:prstGeom prst="rect">
              <a:avLst/>
            </a:prstGeom>
            <a:solidFill>
              <a:srgbClr val="0C1268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 dirty="0" smtClean="0">
                <a:latin typeface="Gill Sans Light"/>
                <a:cs typeface="Gill Sans Light"/>
              </a:endParaRPr>
            </a:p>
            <a:p>
              <a:pPr algn="ctr"/>
              <a:endParaRPr lang="en-US" sz="5000" dirty="0">
                <a:latin typeface="Gill Sans Light"/>
                <a:cs typeface="Gill Sans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667343" y="1454500"/>
              <a:ext cx="1916867" cy="415498"/>
            </a:xfrm>
            <a:prstGeom prst="rect">
              <a:avLst/>
            </a:prstGeom>
            <a:solidFill>
              <a:srgbClr val="CECC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1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Q: </a:t>
              </a:r>
              <a:r>
                <a:rPr lang="en-US" sz="21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ML on GPUS</a:t>
              </a:r>
              <a:endParaRPr lang="en-US" sz="2100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pic>
        <p:nvPicPr>
          <p:cNvPr id="17" name="Picture 16" descr="teslak20-640x52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061" y="2710506"/>
            <a:ext cx="3652000" cy="297295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12000" y="858200"/>
            <a:ext cx="5251498" cy="4825262"/>
            <a:chOff x="0" y="1130276"/>
            <a:chExt cx="5251498" cy="4825262"/>
          </a:xfrm>
        </p:grpSpPr>
        <p:sp>
          <p:nvSpPr>
            <p:cNvPr id="32" name="Rectangle 31"/>
            <p:cNvSpPr/>
            <p:nvPr/>
          </p:nvSpPr>
          <p:spPr>
            <a:xfrm>
              <a:off x="0" y="1130276"/>
              <a:ext cx="5251498" cy="4825262"/>
            </a:xfrm>
            <a:prstGeom prst="rect">
              <a:avLst/>
            </a:prstGeom>
            <a:solidFill>
              <a:srgbClr val="0C1268">
                <a:alpha val="78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 dirty="0" smtClean="0">
                <a:latin typeface="Gill Sans Light"/>
                <a:cs typeface="Gill Sans Light"/>
              </a:endParaRPr>
            </a:p>
            <a:p>
              <a:pPr algn="ctr"/>
              <a:endParaRPr lang="en-US" sz="5000" dirty="0">
                <a:latin typeface="Gill Sans Light"/>
                <a:cs typeface="Gill Sans Light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603073" y="1454500"/>
              <a:ext cx="4045353" cy="4167866"/>
              <a:chOff x="582546" y="1312625"/>
              <a:chExt cx="4045353" cy="416786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546" y="2712897"/>
                <a:ext cx="4045353" cy="276759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832366" y="1312625"/>
                <a:ext cx="3545712" cy="738664"/>
              </a:xfrm>
              <a:prstGeom prst="rect">
                <a:avLst/>
              </a:prstGeom>
              <a:solidFill>
                <a:srgbClr val="CECCF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1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Q: How do we optimize ML for </a:t>
                </a:r>
              </a:p>
              <a:p>
                <a:pPr algn="ctr"/>
                <a:r>
                  <a:rPr lang="en-US" sz="21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NUMA Architectures? 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618941" y="970316"/>
            <a:ext cx="5012890" cy="5636476"/>
            <a:chOff x="4648426" y="1326079"/>
            <a:chExt cx="5012890" cy="5636476"/>
          </a:xfrm>
        </p:grpSpPr>
        <p:sp>
          <p:nvSpPr>
            <p:cNvPr id="33" name="Rectangle 32"/>
            <p:cNvSpPr/>
            <p:nvPr/>
          </p:nvSpPr>
          <p:spPr>
            <a:xfrm>
              <a:off x="4648426" y="1326079"/>
              <a:ext cx="5012890" cy="5636476"/>
            </a:xfrm>
            <a:prstGeom prst="rect">
              <a:avLst/>
            </a:prstGeom>
            <a:solidFill>
              <a:srgbClr val="0C1268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 dirty="0" smtClean="0">
                <a:latin typeface="Gill Sans Light"/>
                <a:cs typeface="Gill Sans Light"/>
              </a:endParaRPr>
            </a:p>
            <a:p>
              <a:pPr algn="ctr"/>
              <a:endParaRPr lang="en-US" sz="5000" dirty="0">
                <a:latin typeface="Gill Sans Light"/>
                <a:cs typeface="Gill Sans Ligh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46927" y="1675886"/>
              <a:ext cx="3739124" cy="5182114"/>
              <a:chOff x="5346927" y="1675886"/>
              <a:chExt cx="3739124" cy="5182114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5479049" y="3441156"/>
                <a:ext cx="3474881" cy="3416844"/>
                <a:chOff x="4571892" y="3441156"/>
                <a:chExt cx="3474881" cy="3416844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03149" y="5719510"/>
                  <a:ext cx="758993" cy="1138490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71892" y="5719510"/>
                  <a:ext cx="758993" cy="113849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87780" y="5719510"/>
                  <a:ext cx="758993" cy="113849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24897" y="3441156"/>
                  <a:ext cx="758993" cy="1138490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4394" y="5719510"/>
                  <a:ext cx="758993" cy="1138490"/>
                </a:xfrm>
                <a:prstGeom prst="rect">
                  <a:avLst/>
                </a:prstGeom>
              </p:spPr>
            </p:pic>
            <p:cxnSp>
              <p:nvCxnSpPr>
                <p:cNvPr id="12" name="Straight Arrow Connector 11"/>
                <p:cNvCxnSpPr>
                  <a:stCxn id="6" idx="0"/>
                  <a:endCxn id="8" idx="2"/>
                </p:cNvCxnSpPr>
                <p:nvPr/>
              </p:nvCxnSpPr>
              <p:spPr>
                <a:xfrm flipV="1">
                  <a:off x="4951389" y="4579646"/>
                  <a:ext cx="1353005" cy="113986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>
                  <a:stCxn id="4" idx="0"/>
                  <a:endCxn id="8" idx="2"/>
                </p:cNvCxnSpPr>
                <p:nvPr/>
              </p:nvCxnSpPr>
              <p:spPr>
                <a:xfrm flipV="1">
                  <a:off x="5782646" y="4579646"/>
                  <a:ext cx="521748" cy="113986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>
                  <a:stCxn id="11" idx="0"/>
                  <a:endCxn id="8" idx="2"/>
                </p:cNvCxnSpPr>
                <p:nvPr/>
              </p:nvCxnSpPr>
              <p:spPr>
                <a:xfrm flipH="1" flipV="1">
                  <a:off x="6304394" y="4579646"/>
                  <a:ext cx="379497" cy="113986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7" idx="0"/>
                  <a:endCxn id="8" idx="2"/>
                </p:cNvCxnSpPr>
                <p:nvPr/>
              </p:nvCxnSpPr>
              <p:spPr>
                <a:xfrm flipH="1" flipV="1">
                  <a:off x="6304394" y="4579646"/>
                  <a:ext cx="1362883" cy="113986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/>
              <p:cNvSpPr txBox="1"/>
              <p:nvPr/>
            </p:nvSpPr>
            <p:spPr>
              <a:xfrm>
                <a:off x="5346927" y="1675886"/>
                <a:ext cx="3739124" cy="830997"/>
              </a:xfrm>
              <a:prstGeom prst="rect">
                <a:avLst/>
              </a:prstGeom>
              <a:solidFill>
                <a:srgbClr val="CECCF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Q: How do we parallelize ML </a:t>
                </a:r>
              </a:p>
              <a:p>
                <a:pPr algn="ctr"/>
                <a:r>
                  <a:rPr lang="en-US" sz="24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a</a:t>
                </a:r>
                <a:r>
                  <a:rPr lang="en-US" sz="2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cross mobile devices?</a:t>
                </a: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0" y="0"/>
            <a:ext cx="9144000" cy="760197"/>
          </a:xfrm>
          <a:prstGeom prst="rect">
            <a:avLst/>
          </a:prstGeom>
          <a:solidFill>
            <a:srgbClr val="0E173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Machine Learning On Different Platforms</a:t>
            </a: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099078" y="1619895"/>
            <a:ext cx="5251498" cy="4368186"/>
            <a:chOff x="211420" y="2148773"/>
            <a:chExt cx="5251498" cy="4368186"/>
          </a:xfrm>
        </p:grpSpPr>
        <p:grpSp>
          <p:nvGrpSpPr>
            <p:cNvPr id="35" name="Group 34"/>
            <p:cNvGrpSpPr/>
            <p:nvPr/>
          </p:nvGrpSpPr>
          <p:grpSpPr>
            <a:xfrm>
              <a:off x="211420" y="2148773"/>
              <a:ext cx="5251498" cy="4368186"/>
              <a:chOff x="0" y="1130276"/>
              <a:chExt cx="5251498" cy="436818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0" y="1130276"/>
                <a:ext cx="5251498" cy="4368186"/>
              </a:xfrm>
              <a:prstGeom prst="rect">
                <a:avLst/>
              </a:prstGeom>
              <a:solidFill>
                <a:srgbClr val="0C1268">
                  <a:alpha val="8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00" dirty="0" smtClean="0">
                  <a:latin typeface="Gill Sans Light"/>
                  <a:cs typeface="Gill Sans Light"/>
                </a:endParaRPr>
              </a:p>
              <a:p>
                <a:pPr algn="ctr"/>
                <a:endParaRPr lang="en-US" sz="5000" dirty="0">
                  <a:latin typeface="Gill Sans Light"/>
                  <a:cs typeface="Gill Sans Light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73421" y="1454500"/>
                <a:ext cx="4304709" cy="738664"/>
              </a:xfrm>
              <a:prstGeom prst="rect">
                <a:avLst/>
              </a:prstGeom>
              <a:solidFill>
                <a:srgbClr val="CECCF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1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Q: Should we build hardware </a:t>
                </a:r>
              </a:p>
              <a:p>
                <a:pPr algn="ctr"/>
                <a:r>
                  <a:rPr lang="en-US" sz="21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optimized for ML algorithms? (FPGAs?)</a:t>
                </a: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6000" b="96000" l="0" r="8022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33874" y="2148773"/>
              <a:ext cx="3868435" cy="3868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966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riving Question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808530"/>
            <a:ext cx="9144000" cy="2096112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How can we enable </a:t>
            </a: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Large-Scale Machine Learning</a:t>
            </a: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On New Technologies?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58866" y="4777923"/>
            <a:ext cx="3922455" cy="1062321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100" dirty="0" smtClean="0">
                <a:latin typeface="Gill Sans Light"/>
                <a:cs typeface="Gill Sans Light"/>
              </a:rPr>
              <a:t>Systems</a:t>
            </a:r>
            <a:endParaRPr lang="en-US" sz="4100" dirty="0"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959" y="4777923"/>
            <a:ext cx="3923559" cy="1062321"/>
          </a:xfrm>
          <a:prstGeom prst="rect">
            <a:avLst/>
          </a:prstGeom>
          <a:solidFill>
            <a:srgbClr val="D330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100" dirty="0" smtClean="0">
                <a:latin typeface="Gill Sans Light"/>
                <a:cs typeface="Gill Sans Light"/>
              </a:rPr>
              <a:t>ML Algorithms</a:t>
            </a:r>
            <a:endParaRPr lang="en-US" sz="4100" dirty="0">
              <a:latin typeface="Gill Sans Light"/>
              <a:cs typeface="Gill Sans Light"/>
            </a:endParaRPr>
          </a:p>
        </p:txBody>
      </p:sp>
      <p:sp>
        <p:nvSpPr>
          <p:cNvPr id="17" name="Left-Right Arrow 16"/>
          <p:cNvSpPr/>
          <p:nvPr/>
        </p:nvSpPr>
        <p:spPr>
          <a:xfrm>
            <a:off x="3970519" y="5073241"/>
            <a:ext cx="1188348" cy="446616"/>
          </a:xfrm>
          <a:prstGeom prst="leftRightArrow">
            <a:avLst/>
          </a:prstGeom>
          <a:solidFill>
            <a:srgbClr val="323E9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7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Optimization?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4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2254" y="-700365"/>
            <a:ext cx="11808509" cy="8856382"/>
          </a:xfrm>
          <a:prstGeom prst="rect">
            <a:avLst/>
          </a:prstGeom>
        </p:spPr>
      </p:pic>
      <p:pic>
        <p:nvPicPr>
          <p:cNvPr id="15" name="Picture 14" descr="dfdf0141dfb121dadba1996d59ed2a5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296" y="1150470"/>
            <a:ext cx="4228352" cy="42283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95576" y="497865"/>
            <a:ext cx="2925481" cy="652605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You want to be here!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3" name="Curved Connector 2"/>
          <p:cNvCxnSpPr>
            <a:stCxn id="4" idx="1"/>
          </p:cNvCxnSpPr>
          <p:nvPr/>
        </p:nvCxnSpPr>
        <p:spPr>
          <a:xfrm rot="10800000" flipV="1">
            <a:off x="4721416" y="824168"/>
            <a:ext cx="974161" cy="2462890"/>
          </a:xfrm>
          <a:prstGeom prst="curvedConnector2">
            <a:avLst/>
          </a:prstGeom>
          <a:ln w="57150" cmpd="sng"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54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Survey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43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4367" y="2362918"/>
            <a:ext cx="1077937" cy="753180"/>
          </a:xfrm>
          <a:prstGeom prst="rect">
            <a:avLst/>
          </a:prstGeom>
          <a:solidFill>
            <a:srgbClr val="DE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90404" y="2362918"/>
            <a:ext cx="1077937" cy="753180"/>
          </a:xfrm>
          <a:prstGeom prst="rect">
            <a:avLst/>
          </a:prstGeom>
          <a:solidFill>
            <a:srgbClr val="F2CC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OPT  at the heart of ML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5629" y="3702669"/>
            <a:ext cx="3429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Measures model fit</a:t>
            </a:r>
          </a:p>
          <a:p>
            <a:pPr algn="ctr"/>
            <a:r>
              <a:rPr lang="en-US" sz="28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for data point </a:t>
            </a:r>
            <a:r>
              <a:rPr lang="en-US" sz="2800" dirty="0">
                <a:solidFill>
                  <a:srgbClr val="137CF8"/>
                </a:solidFill>
                <a:latin typeface="Gill Sans Light"/>
                <a:cs typeface="Gill Sans Light"/>
              </a:rPr>
              <a:t>i</a:t>
            </a:r>
            <a:endParaRPr lang="en-US" sz="28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 smtClean="0">
                <a:solidFill>
                  <a:srgbClr val="137CF8"/>
                </a:solidFill>
                <a:latin typeface="Gill Sans Light"/>
                <a:cs typeface="Gill Sans Light"/>
              </a:rPr>
              <a:t>(avoids under-fitting)</a:t>
            </a:r>
          </a:p>
          <a:p>
            <a:pPr algn="ctr"/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5004" y="3702669"/>
            <a:ext cx="3343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A265B"/>
                </a:solidFill>
                <a:latin typeface="Gill Sans Light"/>
                <a:cs typeface="Gill Sans Light"/>
              </a:rPr>
              <a:t>Measures model</a:t>
            </a:r>
          </a:p>
          <a:p>
            <a:pPr algn="ctr"/>
            <a:r>
              <a:rPr lang="en-US" sz="2800" dirty="0" smtClean="0">
                <a:solidFill>
                  <a:srgbClr val="CA265B"/>
                </a:solidFill>
                <a:latin typeface="Gill Sans Light"/>
                <a:cs typeface="Gill Sans Light"/>
              </a:rPr>
              <a:t>“complexity”</a:t>
            </a:r>
          </a:p>
          <a:p>
            <a:pPr algn="ctr"/>
            <a:r>
              <a:rPr lang="en-US" sz="2800" i="1" dirty="0" smtClean="0">
                <a:solidFill>
                  <a:srgbClr val="CA265B"/>
                </a:solidFill>
                <a:latin typeface="Gill Sans Light"/>
                <a:cs typeface="Gill Sans Light"/>
              </a:rPr>
              <a:t>(avoids over-fitting)</a:t>
            </a:r>
            <a:endParaRPr lang="en-US" sz="2800" i="1" dirty="0">
              <a:solidFill>
                <a:srgbClr val="CA265B"/>
              </a:solidFill>
              <a:latin typeface="Gill Sans Light"/>
              <a:cs typeface="Gill Sans Light"/>
            </a:endParaRPr>
          </a:p>
        </p:txBody>
      </p:sp>
      <p:cxnSp>
        <p:nvCxnSpPr>
          <p:cNvPr id="10" name="Curved Connector 9"/>
          <p:cNvCxnSpPr>
            <a:stCxn id="7" idx="0"/>
            <a:endCxn id="3" idx="2"/>
          </p:cNvCxnSpPr>
          <p:nvPr/>
        </p:nvCxnSpPr>
        <p:spPr>
          <a:xfrm rot="5400000" flipH="1" flipV="1">
            <a:off x="3373687" y="3023021"/>
            <a:ext cx="586571" cy="772727"/>
          </a:xfrm>
          <a:prstGeom prst="curvedConnector3">
            <a:avLst>
              <a:gd name="adj1" fmla="val 35639"/>
            </a:avLst>
          </a:prstGeom>
          <a:ln>
            <a:solidFill>
              <a:srgbClr val="397D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9" idx="0"/>
            <a:endCxn id="6" idx="2"/>
          </p:cNvCxnSpPr>
          <p:nvPr/>
        </p:nvCxnSpPr>
        <p:spPr>
          <a:xfrm rot="16200000" flipV="1">
            <a:off x="6284681" y="3060791"/>
            <a:ext cx="586571" cy="697186"/>
          </a:xfrm>
          <a:prstGeom prst="curvedConnector3">
            <a:avLst>
              <a:gd name="adj1" fmla="val 50000"/>
            </a:avLst>
          </a:prstGeom>
          <a:ln>
            <a:solidFill>
              <a:srgbClr val="CA265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69" y="2149360"/>
            <a:ext cx="4943973" cy="12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9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Many of the problems that we visit, can be solved in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polynomial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time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but that’s not enough. 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E.g.,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O( #examples^4 * dimension^5 ) not scalable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need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algorithms!</a:t>
            </a:r>
          </a:p>
          <a:p>
            <a:pPr algn="ctr"/>
            <a:r>
              <a:rPr lang="en-US" sz="2800" i="1" dirty="0" smtClean="0">
                <a:solidFill>
                  <a:srgbClr val="397DE9"/>
                </a:solidFill>
                <a:latin typeface="Gill Sans Light"/>
                <a:cs typeface="Gill Sans Light"/>
              </a:rPr>
              <a:t>Ideally O(#examples * #dimension) time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algorithms amenable to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parallelization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if serial runs in O(T) time,  we want O(T/P) on P cores.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Solvability ≠ Scalability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582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e 18"/>
          <p:cNvSpPr/>
          <p:nvPr/>
        </p:nvSpPr>
        <p:spPr>
          <a:xfrm>
            <a:off x="1168819" y="2118247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Performance Trade-off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121285" y="2118247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21285" y="4828173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68819" y="4828173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28806" y="4850057"/>
            <a:ext cx="8130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speed</a:t>
            </a:r>
            <a:endParaRPr lang="en-US" sz="2100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991707" y="3417753"/>
            <a:ext cx="15824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stat. accuracy</a:t>
            </a:r>
            <a:endParaRPr lang="en-US" sz="2100" dirty="0"/>
          </a:p>
        </p:txBody>
      </p:sp>
      <p:sp>
        <p:nvSpPr>
          <p:cNvPr id="18" name="Rectangle 17"/>
          <p:cNvSpPr/>
          <p:nvPr/>
        </p:nvSpPr>
        <p:spPr>
          <a:xfrm rot="18842128">
            <a:off x="1113524" y="5227189"/>
            <a:ext cx="168507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parallelizability</a:t>
            </a:r>
            <a:endParaRPr lang="en-US" sz="2100" dirty="0"/>
          </a:p>
        </p:txBody>
      </p:sp>
      <p:sp>
        <p:nvSpPr>
          <p:cNvPr id="27" name="Oval 26"/>
          <p:cNvSpPr/>
          <p:nvPr/>
        </p:nvSpPr>
        <p:spPr>
          <a:xfrm>
            <a:off x="5105031" y="468482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05031" y="197677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595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3595" y="291525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4816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956063" y="1953013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41849" y="2662671"/>
            <a:ext cx="732033" cy="726997"/>
          </a:xfrm>
          <a:prstGeom prst="ellipse">
            <a:avLst/>
          </a:prstGeom>
          <a:solidFill>
            <a:srgbClr val="CA265B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7190" y="2970223"/>
            <a:ext cx="2837960" cy="740211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We want our algorithms to be here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4662387" y="2586414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762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5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7" grpId="0"/>
      <p:bldP spid="18" grpId="0"/>
      <p:bldP spid="27" grpId="0" animBg="1"/>
      <p:bldP spid="16" grpId="0" animBg="1"/>
      <p:bldP spid="20" grpId="0" animBg="1"/>
      <p:bldP spid="21" grpId="0" animBg="1"/>
      <p:bldP spid="26" grpId="0" animBg="1"/>
      <p:bldP spid="33" grpId="0" animBg="1"/>
      <p:bldP spid="34" grpId="0" animBg="1"/>
      <p:bldP spid="3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This course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rot="20573928">
            <a:off x="2159391" y="3159298"/>
            <a:ext cx="2741892" cy="2350983"/>
          </a:xfrm>
          <a:prstGeom prst="ellipse">
            <a:avLst/>
          </a:prstGeom>
          <a:solidFill>
            <a:srgbClr val="137CF8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Statistics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430973" y="2099633"/>
            <a:ext cx="2447890" cy="1976745"/>
          </a:xfrm>
          <a:prstGeom prst="ellipse">
            <a:avLst/>
          </a:prstGeom>
          <a:solidFill>
            <a:srgbClr val="D33072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Algorithms / Optimization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rot="1329853">
            <a:off x="4425953" y="3295120"/>
            <a:ext cx="2749932" cy="2207560"/>
          </a:xfrm>
          <a:prstGeom prst="ellipse">
            <a:avLst/>
          </a:prstGeom>
          <a:solidFill>
            <a:srgbClr val="323E9D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Systems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629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Goals of this course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6" y="1779793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Learn new algorithmic tools for large-scale ML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026294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Produce a research-quality 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18300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478.5"/>
  <p:tag name="OUTPUTDPI" val="1200"/>
  <p:tag name="LATEXADDIN" val="\documentclass{article}&#10;\usepackage{amsmath}&#10;\pagestyle{empty}&#10;\begin{document}&#10;&#10;&#10;$P(T&gt;t)$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5"/>
  <p:tag name="ORIGINALWIDTH" val="478.5"/>
  <p:tag name="OUTPUTDPI" val="1200"/>
  <p:tag name="LATEXADDIN" val="\documentclass{article}&#10;\usepackage{amsmath}&#10;\pagestyle{empty}&#10;\begin{document}&#10;&#10;&#10;$P(T&gt;t)$&#10;&#10;\end{document}"/>
  <p:tag name="IGUANATEXSIZE" val="20"/>
  <p:tag name="IGUANATEXCURSOR" val="88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19321</TotalTime>
  <Words>874</Words>
  <Application>Microsoft Macintosh PowerPoint</Application>
  <PresentationFormat>On-screen Show (4:3)</PresentationFormat>
  <Paragraphs>320</Paragraphs>
  <Slides>41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OPT  at the heart of ML</vt:lpstr>
      <vt:lpstr>Solvability ≠ Scalability</vt:lpstr>
      <vt:lpstr>Performance Trade-off</vt:lpstr>
      <vt:lpstr>This course</vt:lpstr>
      <vt:lpstr>Goals of this course</vt:lpstr>
      <vt:lpstr>What we covered</vt:lpstr>
      <vt:lpstr>What we did not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Problems:  Asynchronous Algorithms</vt:lpstr>
      <vt:lpstr>Open Problems:  Asynchronous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Problems: Stability</vt:lpstr>
      <vt:lpstr>Open Problems: Stability/Robustness</vt:lpstr>
      <vt:lpstr>PowerPoint Presentation</vt:lpstr>
      <vt:lpstr>PowerPoint Presentation</vt:lpstr>
      <vt:lpstr>PowerPoint Presentation</vt:lpstr>
      <vt:lpstr>PowerPoint Presentation</vt:lpstr>
      <vt:lpstr>The Driving Question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2005</cp:revision>
  <cp:lastPrinted>2015-02-25T04:53:56Z</cp:lastPrinted>
  <dcterms:created xsi:type="dcterms:W3CDTF">2015-02-09T20:18:11Z</dcterms:created>
  <dcterms:modified xsi:type="dcterms:W3CDTF">2016-12-15T18:13:08Z</dcterms:modified>
</cp:coreProperties>
</file>